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55" r:id="rId5"/>
    <p:sldId id="115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indent="1792288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本文主要讲述了作者和同学们一起参加露营活动的经历。</a:t>
            </a:r>
            <a:endParaRPr lang="zh-CN" altLang="en-US" dirty="0"/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896997"/>
            <a:ext cx="10605597" cy="131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camping in the mountain with 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getting in the afternoon, our teacher,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us, “Let’s do each thing by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make this camping wonderful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27254" y="1201104"/>
            <a:ext cx="966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group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65487" y="2948751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考查名词。句意：我和一群同学去山上露营。</a:t>
            </a:r>
            <a:r>
              <a:rPr lang="en-US" altLang="zh-CN" sz="2400" dirty="0">
                <a:cs typeface="Times New Roman" panose="02020603050405020304" pitchFamily="18" charset="0"/>
              </a:rPr>
              <a:t>group“</a:t>
            </a:r>
            <a:r>
              <a:rPr lang="zh-CN" altLang="zh-CN" sz="2400" dirty="0">
                <a:cs typeface="Times New Roman" panose="02020603050405020304" pitchFamily="18" charset="0"/>
              </a:rPr>
              <a:t>组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群</a:t>
            </a:r>
            <a:r>
              <a:rPr lang="en-US" altLang="zh-CN" sz="2400" dirty="0">
                <a:cs typeface="Times New Roman" panose="02020603050405020304" pitchFamily="18" charset="0"/>
              </a:rPr>
              <a:t>”,a group of “</a:t>
            </a:r>
            <a:r>
              <a:rPr lang="zh-CN" altLang="zh-CN" sz="2400" dirty="0">
                <a:cs typeface="Times New Roman" panose="02020603050405020304" pitchFamily="18" charset="0"/>
              </a:rPr>
              <a:t>一群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group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83238" y="1779122"/>
            <a:ext cx="16546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encourages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336692" y="4077072"/>
            <a:ext cx="11481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考查动词。句意：当我们下午到达时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我们的李老师鼓励我们：</a:t>
            </a:r>
            <a:r>
              <a:rPr lang="en-US" altLang="zh-CN" sz="2400" dirty="0"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让我们自己来做每件事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让这次露营变得精彩！</a:t>
            </a:r>
            <a:r>
              <a:rPr lang="en-US" altLang="zh-CN" sz="2400" dirty="0">
                <a:cs typeface="Times New Roman" panose="02020603050405020304" pitchFamily="18" charset="0"/>
              </a:rPr>
              <a:t>”encourage“</a:t>
            </a:r>
            <a:r>
              <a:rPr lang="zh-CN" altLang="zh-CN" sz="2400" dirty="0">
                <a:cs typeface="Times New Roman" panose="02020603050405020304" pitchFamily="18" charset="0"/>
              </a:rPr>
              <a:t>鼓励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全文主要时态是一般现在时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主语是</a:t>
            </a:r>
            <a:r>
              <a:rPr lang="en-US" altLang="zh-CN" sz="2400" dirty="0">
                <a:cs typeface="Times New Roman" panose="02020603050405020304" pitchFamily="18" charset="0"/>
              </a:rPr>
              <a:t>our teacher,</a:t>
            </a:r>
            <a:r>
              <a:rPr lang="zh-CN" altLang="zh-CN" sz="2400" dirty="0">
                <a:cs typeface="Times New Roman" panose="02020603050405020304" pitchFamily="18" charset="0"/>
              </a:rPr>
              <a:t>动词用第三人称单数形式。故填</a:t>
            </a:r>
            <a:r>
              <a:rPr lang="en-US" altLang="zh-CN" sz="2400" dirty="0">
                <a:cs typeface="Times New Roman" panose="02020603050405020304" pitchFamily="18" charset="0"/>
              </a:rPr>
              <a:t>encourages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75324" y="2359042"/>
            <a:ext cx="1398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ourselves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365487" y="5733256"/>
            <a:ext cx="11481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3.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考查反身代词。句意同上。</a:t>
            </a:r>
            <a:r>
              <a:rPr lang="en-US" altLang="zh-CN" sz="2400" dirty="0">
                <a:cs typeface="Times New Roman" panose="02020603050405020304" pitchFamily="18" charset="0"/>
              </a:rPr>
              <a:t>ourselves“</a:t>
            </a:r>
            <a:r>
              <a:rPr lang="zh-CN" altLang="zh-CN" sz="2400" dirty="0">
                <a:cs typeface="Times New Roman" panose="02020603050405020304" pitchFamily="18" charset="0"/>
              </a:rPr>
              <a:t>我们自己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反身代词。故填</a:t>
            </a:r>
            <a:r>
              <a:rPr lang="en-US" altLang="zh-CN" sz="2400" dirty="0">
                <a:cs typeface="Times New Roman" panose="02020603050405020304" pitchFamily="18" charset="0"/>
              </a:rPr>
              <a:t>ourselves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algn="dist"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At first, we don’t know how to fix a tent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after trying many times, we finally make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evening, we sit around and someone starts to tell a story about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蛇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listen carefully and learn that they can be very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are not careful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足够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we feel very hungry and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cook some noodles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5162" y="723633"/>
            <a:ext cx="1265090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However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65487" y="2753769"/>
            <a:ext cx="1148121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 smtClean="0"/>
              <a:t>4. </a:t>
            </a:r>
            <a:r>
              <a:rPr lang="en-US" altLang="zh-CN" sz="2200" spc="-1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200" spc="-1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spc="-100" dirty="0">
                <a:cs typeface="Times New Roman" panose="02020603050405020304" pitchFamily="18" charset="0"/>
              </a:rPr>
              <a:t>]</a:t>
            </a:r>
            <a:r>
              <a:rPr lang="zh-CN" altLang="zh-CN" sz="2200" spc="-100" dirty="0">
                <a:cs typeface="Times New Roman" panose="02020603050405020304" pitchFamily="18" charset="0"/>
              </a:rPr>
              <a:t>考查副词。句意：然而</a:t>
            </a:r>
            <a:r>
              <a:rPr lang="en-US" altLang="zh-CN" sz="2200" spc="-100" dirty="0">
                <a:cs typeface="Times New Roman" panose="02020603050405020304" pitchFamily="18" charset="0"/>
              </a:rPr>
              <a:t>,</a:t>
            </a:r>
            <a:r>
              <a:rPr lang="zh-CN" altLang="zh-CN" sz="2200" spc="-100" dirty="0">
                <a:cs typeface="Times New Roman" panose="02020603050405020304" pitchFamily="18" charset="0"/>
              </a:rPr>
              <a:t>经过多次尝试</a:t>
            </a:r>
            <a:r>
              <a:rPr lang="en-US" altLang="zh-CN" sz="2200" spc="-100" dirty="0">
                <a:cs typeface="Times New Roman" panose="02020603050405020304" pitchFamily="18" charset="0"/>
              </a:rPr>
              <a:t>,</a:t>
            </a:r>
            <a:r>
              <a:rPr lang="zh-CN" altLang="zh-CN" sz="2200" spc="-100" dirty="0">
                <a:cs typeface="Times New Roman" panose="02020603050405020304" pitchFamily="18" charset="0"/>
              </a:rPr>
              <a:t>我们终于成功了。</a:t>
            </a:r>
            <a:r>
              <a:rPr lang="en-US" altLang="zh-CN" sz="2200" spc="-100" dirty="0">
                <a:cs typeface="Times New Roman" panose="02020603050405020304" pitchFamily="18" charset="0"/>
              </a:rPr>
              <a:t>however“</a:t>
            </a:r>
            <a:r>
              <a:rPr lang="zh-CN" altLang="zh-CN" sz="2200" spc="-100" dirty="0">
                <a:cs typeface="Times New Roman" panose="02020603050405020304" pitchFamily="18" charset="0"/>
              </a:rPr>
              <a:t>然而</a:t>
            </a:r>
            <a:r>
              <a:rPr lang="en-US" altLang="zh-CN" sz="2200" spc="-100" dirty="0">
                <a:cs typeface="Times New Roman" panose="02020603050405020304" pitchFamily="18" charset="0"/>
              </a:rPr>
              <a:t>”,</a:t>
            </a:r>
            <a:r>
              <a:rPr lang="zh-CN" altLang="zh-CN" sz="2200" spc="-100" dirty="0">
                <a:cs typeface="Times New Roman" panose="02020603050405020304" pitchFamily="18" charset="0"/>
              </a:rPr>
              <a:t>表转折。故填</a:t>
            </a:r>
            <a:r>
              <a:rPr lang="en-US" altLang="zh-CN" sz="2200" spc="-100" dirty="0">
                <a:cs typeface="Times New Roman" panose="02020603050405020304" pitchFamily="18" charset="0"/>
              </a:rPr>
              <a:t>However</a:t>
            </a:r>
            <a:r>
              <a:rPr lang="zh-CN" altLang="zh-CN" sz="2200" spc="-100" dirty="0">
                <a:cs typeface="Times New Roman" panose="02020603050405020304" pitchFamily="18" charset="0"/>
              </a:rPr>
              <a:t>。</a:t>
            </a:r>
            <a:endParaRPr lang="zh-CN" altLang="zh-CN" sz="22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03718" y="1140881"/>
            <a:ext cx="982961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snakes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406574" y="3545857"/>
            <a:ext cx="1148121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 smtClean="0"/>
              <a:t>5.</a:t>
            </a:r>
            <a:r>
              <a:rPr lang="en-US" altLang="zh-CN" sz="22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考查名词。句意：晚上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我们围坐在一起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有人开始讲关于蛇的故事。</a:t>
            </a:r>
            <a:r>
              <a:rPr lang="en-US" altLang="zh-CN" sz="2200" dirty="0">
                <a:cs typeface="Times New Roman" panose="02020603050405020304" pitchFamily="18" charset="0"/>
              </a:rPr>
              <a:t>snake“</a:t>
            </a:r>
            <a:r>
              <a:rPr lang="zh-CN" altLang="zh-CN" sz="2200" dirty="0">
                <a:cs typeface="Times New Roman" panose="02020603050405020304" pitchFamily="18" charset="0"/>
              </a:rPr>
              <a:t>蛇</a:t>
            </a:r>
            <a:r>
              <a:rPr lang="en-US" altLang="zh-CN" sz="2200" dirty="0">
                <a:cs typeface="Times New Roman" panose="02020603050405020304" pitchFamily="18" charset="0"/>
              </a:rPr>
              <a:t>”,</a:t>
            </a:r>
            <a:r>
              <a:rPr lang="zh-CN" altLang="zh-CN" sz="2200" dirty="0">
                <a:cs typeface="Times New Roman" panose="02020603050405020304" pitchFamily="18" charset="0"/>
              </a:rPr>
              <a:t>此处用名词复数表泛指。故填</a:t>
            </a:r>
            <a:r>
              <a:rPr lang="en-US" altLang="zh-CN" sz="2200" dirty="0">
                <a:cs typeface="Times New Roman" panose="02020603050405020304" pitchFamily="18" charset="0"/>
              </a:rPr>
              <a:t>snakes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39236" y="1867729"/>
            <a:ext cx="1433149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dangerous</a:t>
            </a:r>
            <a:endParaRPr lang="zh-CN" altLang="en-US" sz="2200" dirty="0"/>
          </a:p>
        </p:txBody>
      </p:sp>
      <p:sp>
        <p:nvSpPr>
          <p:cNvPr id="14" name="矩形 13"/>
          <p:cNvSpPr/>
          <p:nvPr/>
        </p:nvSpPr>
        <p:spPr>
          <a:xfrm>
            <a:off x="355392" y="4374157"/>
            <a:ext cx="1149131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 smtClean="0"/>
              <a:t>6.</a:t>
            </a:r>
            <a:r>
              <a:rPr lang="en-US" altLang="zh-CN" sz="2200" dirty="0" smtClean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考查形容词。句意：我们认真地听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并了解到如果我们不够小心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它们可能会很危险。</a:t>
            </a:r>
            <a:r>
              <a:rPr lang="en-US" altLang="zh-CN" sz="2200" dirty="0">
                <a:cs typeface="Times New Roman" panose="02020603050405020304" pitchFamily="18" charset="0"/>
              </a:rPr>
              <a:t>dangerous“</a:t>
            </a:r>
            <a:r>
              <a:rPr lang="zh-CN" altLang="zh-CN" sz="2200" dirty="0">
                <a:cs typeface="Times New Roman" panose="02020603050405020304" pitchFamily="18" charset="0"/>
              </a:rPr>
              <a:t>危险的</a:t>
            </a:r>
            <a:r>
              <a:rPr lang="en-US" altLang="zh-CN" sz="2200" dirty="0">
                <a:cs typeface="Times New Roman" panose="02020603050405020304" pitchFamily="18" charset="0"/>
              </a:rPr>
              <a:t>”,</a:t>
            </a:r>
            <a:r>
              <a:rPr lang="zh-CN" altLang="zh-CN" sz="2200" dirty="0">
                <a:cs typeface="Times New Roman" panose="02020603050405020304" pitchFamily="18" charset="0"/>
              </a:rPr>
              <a:t>形容词作表语。故填</a:t>
            </a:r>
            <a:r>
              <a:rPr lang="en-US" altLang="zh-CN" sz="2200" dirty="0">
                <a:cs typeface="Times New Roman" panose="02020603050405020304" pitchFamily="18" charset="0"/>
              </a:rPr>
              <a:t>dangerous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67414" y="1466317"/>
            <a:ext cx="106311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enough</a:t>
            </a:r>
            <a:endParaRPr lang="zh-CN" altLang="en-US" sz="2200" dirty="0"/>
          </a:p>
        </p:txBody>
      </p:sp>
      <p:sp>
        <p:nvSpPr>
          <p:cNvPr id="18" name="矩形 17"/>
          <p:cNvSpPr/>
          <p:nvPr/>
        </p:nvSpPr>
        <p:spPr>
          <a:xfrm>
            <a:off x="360854" y="5225605"/>
            <a:ext cx="1148584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7.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考查副词。句意同上。副词</a:t>
            </a:r>
            <a:r>
              <a:rPr lang="en-US" altLang="zh-CN" sz="2200" dirty="0">
                <a:cs typeface="Times New Roman" panose="02020603050405020304" pitchFamily="18" charset="0"/>
              </a:rPr>
              <a:t>enough</a:t>
            </a:r>
            <a:r>
              <a:rPr lang="zh-CN" altLang="zh-CN" sz="2200" dirty="0">
                <a:cs typeface="Times New Roman" panose="02020603050405020304" pitchFamily="18" charset="0"/>
              </a:rPr>
              <a:t>意为</a:t>
            </a:r>
            <a:r>
              <a:rPr lang="en-US" altLang="zh-CN" sz="2200" dirty="0"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cs typeface="Times New Roman" panose="02020603050405020304" pitchFamily="18" charset="0"/>
              </a:rPr>
              <a:t>足够</a:t>
            </a:r>
            <a:r>
              <a:rPr lang="en-US" altLang="zh-CN" sz="2200" dirty="0">
                <a:cs typeface="Times New Roman" panose="02020603050405020304" pitchFamily="18" charset="0"/>
              </a:rPr>
              <a:t>”,</a:t>
            </a:r>
            <a:r>
              <a:rPr lang="zh-CN" altLang="zh-CN" sz="2200" dirty="0">
                <a:cs typeface="Times New Roman" panose="02020603050405020304" pitchFamily="18" charset="0"/>
              </a:rPr>
              <a:t>修饰形容词</a:t>
            </a:r>
            <a:r>
              <a:rPr lang="en-US" altLang="zh-CN" sz="2200" dirty="0">
                <a:cs typeface="Times New Roman" panose="02020603050405020304" pitchFamily="18" charset="0"/>
              </a:rPr>
              <a:t>careful</a:t>
            </a:r>
            <a:r>
              <a:rPr lang="zh-CN" altLang="zh-CN" sz="2200" dirty="0">
                <a:cs typeface="Times New Roman" panose="02020603050405020304" pitchFamily="18" charset="0"/>
              </a:rPr>
              <a:t>。故填</a:t>
            </a:r>
            <a:r>
              <a:rPr lang="en-US" altLang="zh-CN" sz="2200" dirty="0">
                <a:cs typeface="Times New Roman" panose="02020603050405020304" pitchFamily="18" charset="0"/>
              </a:rPr>
              <a:t>enough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06250" y="1936015"/>
            <a:ext cx="952505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decide</a:t>
            </a:r>
            <a:endParaRPr lang="zh-CN" altLang="en-US" sz="2200" dirty="0"/>
          </a:p>
        </p:txBody>
      </p:sp>
      <p:sp>
        <p:nvSpPr>
          <p:cNvPr id="24" name="矩形 23"/>
          <p:cNvSpPr/>
          <p:nvPr/>
        </p:nvSpPr>
        <p:spPr>
          <a:xfrm>
            <a:off x="355392" y="5670301"/>
            <a:ext cx="1148121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8. 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考查动词。句意：然后我们感到非常饿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并决定煮一些面条。</a:t>
            </a:r>
            <a:r>
              <a:rPr lang="en-US" altLang="zh-CN" sz="2200" dirty="0">
                <a:cs typeface="Times New Roman" panose="02020603050405020304" pitchFamily="18" charset="0"/>
              </a:rPr>
              <a:t>decide“</a:t>
            </a:r>
            <a:r>
              <a:rPr lang="zh-CN" altLang="zh-CN" sz="2200" dirty="0">
                <a:cs typeface="Times New Roman" panose="02020603050405020304" pitchFamily="18" charset="0"/>
              </a:rPr>
              <a:t>决定</a:t>
            </a:r>
            <a:r>
              <a:rPr lang="en-US" altLang="zh-CN" sz="2200" dirty="0">
                <a:cs typeface="Times New Roman" panose="02020603050405020304" pitchFamily="18" charset="0"/>
              </a:rPr>
              <a:t>”,</a:t>
            </a:r>
            <a:r>
              <a:rPr lang="zh-CN" altLang="zh-CN" sz="2200" dirty="0">
                <a:cs typeface="Times New Roman" panose="02020603050405020304" pitchFamily="18" charset="0"/>
              </a:rPr>
              <a:t>此处与</a:t>
            </a:r>
            <a:r>
              <a:rPr lang="en-US" altLang="zh-CN" sz="2200" dirty="0">
                <a:cs typeface="Times New Roman" panose="02020603050405020304" pitchFamily="18" charset="0"/>
              </a:rPr>
              <a:t>feel</a:t>
            </a:r>
            <a:r>
              <a:rPr lang="zh-CN" altLang="zh-CN" sz="2200" dirty="0">
                <a:cs typeface="Times New Roman" panose="02020603050405020304" pitchFamily="18" charset="0"/>
              </a:rPr>
              <a:t>并列</a:t>
            </a:r>
            <a:r>
              <a:rPr lang="en-US" altLang="zh-CN" sz="2200" dirty="0"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用动词原形。故填</a:t>
            </a:r>
            <a:r>
              <a:rPr lang="en-US" altLang="zh-CN" sz="2200" dirty="0">
                <a:cs typeface="Times New Roman" panose="02020603050405020304" pitchFamily="18" charset="0"/>
              </a:rPr>
              <a:t>decide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99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happy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this camping trip helps me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camping skills and get closer to my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0830" y="848407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moment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5487" y="184482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9.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考查名词。句意：对我来说这是一个快乐的时刻。</a:t>
            </a:r>
            <a:r>
              <a:rPr lang="en-US" altLang="zh-CN" sz="2400" dirty="0">
                <a:cs typeface="Times New Roman" panose="02020603050405020304" pitchFamily="18" charset="0"/>
              </a:rPr>
              <a:t>moment“</a:t>
            </a:r>
            <a:r>
              <a:rPr lang="zh-CN" altLang="zh-CN" sz="2400" dirty="0">
                <a:cs typeface="Times New Roman" panose="02020603050405020304" pitchFamily="18" charset="0"/>
              </a:rPr>
              <a:t>时刻</a:t>
            </a:r>
            <a:r>
              <a:rPr lang="en-US" altLang="zh-CN" sz="2400" dirty="0">
                <a:cs typeface="Times New Roman" panose="02020603050405020304" pitchFamily="18" charset="0"/>
              </a:rPr>
              <a:t>”,</a:t>
            </a:r>
            <a:r>
              <a:rPr lang="zh-CN" altLang="zh-CN" sz="2400" dirty="0">
                <a:cs typeface="Times New Roman" panose="02020603050405020304" pitchFamily="18" charset="0"/>
              </a:rPr>
              <a:t>不定冠词</a:t>
            </a:r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cs typeface="Times New Roman" panose="02020603050405020304" pitchFamily="18" charset="0"/>
              </a:rPr>
              <a:t>后跟名词单数。故填</a:t>
            </a:r>
            <a:r>
              <a:rPr lang="en-US" altLang="zh-CN" sz="2400" dirty="0">
                <a:cs typeface="Times New Roman" panose="02020603050405020304" pitchFamily="18" charset="0"/>
              </a:rPr>
              <a:t>moment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24739" y="778096"/>
            <a:ext cx="1272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improve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5487" y="2924944"/>
            <a:ext cx="1148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10. 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考查动词。句意：我认为这次露营帮助我提升了露营技能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并拉近了与朋友的距离。</a:t>
            </a:r>
            <a:r>
              <a:rPr lang="en-US" altLang="zh-CN" sz="2400" dirty="0">
                <a:cs typeface="Times New Roman" panose="02020603050405020304" pitchFamily="18" charset="0"/>
              </a:rPr>
              <a:t>improve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提升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dirty="0">
                <a:cs typeface="Times New Roman" panose="02020603050405020304" pitchFamily="18" charset="0"/>
              </a:rPr>
              <a:t>,help </a:t>
            </a:r>
            <a:r>
              <a:rPr lang="en-US" altLang="zh-CN" sz="2400" dirty="0" err="1">
                <a:cs typeface="Times New Roman" panose="02020603050405020304" pitchFamily="18" charset="0"/>
              </a:rPr>
              <a:t>sb</a:t>
            </a:r>
            <a:r>
              <a:rPr lang="en-US" altLang="zh-CN" sz="2400" dirty="0">
                <a:cs typeface="Times New Roman" panose="02020603050405020304" pitchFamily="18" charset="0"/>
              </a:rPr>
              <a:t> do </a:t>
            </a:r>
            <a:r>
              <a:rPr lang="en-US" altLang="zh-CN" sz="2400" dirty="0" err="1">
                <a:cs typeface="Times New Roman" panose="02020603050405020304" pitchFamily="18" charset="0"/>
              </a:rPr>
              <a:t>sth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帮助某人做某事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。故填</a:t>
            </a:r>
            <a:r>
              <a:rPr lang="en-US" altLang="zh-CN" sz="2400" dirty="0">
                <a:cs typeface="Times New Roman" panose="02020603050405020304" pitchFamily="18" charset="0"/>
              </a:rPr>
              <a:t>improve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22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465</Words>
  <Application>Microsoft Office PowerPoint</Application>
  <PresentationFormat>自定义</PresentationFormat>
  <Paragraphs>29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472</cp:revision>
  <dcterms:created xsi:type="dcterms:W3CDTF">2020-11-06T05:24:00Z</dcterms:created>
  <dcterms:modified xsi:type="dcterms:W3CDTF">2025-09-17T08:40:00Z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